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sldIdLst>
    <p:sldId id="261" r:id="rId2"/>
    <p:sldId id="257" r:id="rId3"/>
    <p:sldId id="262" r:id="rId4"/>
    <p:sldId id="265" r:id="rId5"/>
    <p:sldId id="270" r:id="rId6"/>
    <p:sldId id="269" r:id="rId7"/>
    <p:sldId id="263" r:id="rId8"/>
    <p:sldId id="271" r:id="rId9"/>
    <p:sldId id="260" r:id="rId10"/>
    <p:sldId id="264" r:id="rId11"/>
    <p:sldId id="259" r:id="rId12"/>
    <p:sldId id="266" r:id="rId13"/>
    <p:sldId id="268" r:id="rId14"/>
    <p:sldId id="26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55"/>
    <p:restoredTop sz="50145"/>
  </p:normalViewPr>
  <p:slideViewPr>
    <p:cSldViewPr snapToGrid="0" snapToObjects="1">
      <p:cViewPr varScale="1">
        <p:scale>
          <a:sx n="56" d="100"/>
          <a:sy n="56" d="100"/>
        </p:scale>
        <p:origin x="2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3A1FE1-943E-334A-B0B7-CCDCD6100B35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FE844B-ACF4-B745-9C6B-10A75D39E1E5}">
      <dgm:prSet phldrT="[Text]"/>
      <dgm:spPr>
        <a:xfrm rot="10800000">
          <a:off x="1850284" y="172"/>
          <a:ext cx="6196217" cy="1158333"/>
        </a:xfrm>
      </dgm:spPr>
      <dgm:t>
        <a:bodyPr/>
        <a:lstStyle/>
        <a:p>
          <a:r>
            <a:rPr lang="fr-CA" dirty="0" smtClean="0"/>
            <a:t>Le neutrino est une particule élémentaire du modèle standard de la physique des particules.</a:t>
          </a:r>
          <a:endParaRPr lang="en-US" dirty="0"/>
        </a:p>
      </dgm:t>
    </dgm:pt>
    <dgm:pt modelId="{8F4F95F4-F78C-2C48-8FEE-F784574C0B7B}" type="parTrans" cxnId="{D9A953B3-2662-DD44-A5E4-32A28FA9B3E8}">
      <dgm:prSet/>
      <dgm:spPr/>
      <dgm:t>
        <a:bodyPr/>
        <a:lstStyle/>
        <a:p>
          <a:endParaRPr lang="en-US"/>
        </a:p>
      </dgm:t>
    </dgm:pt>
    <dgm:pt modelId="{D1B58CC9-8749-4643-974A-AA73A3038F9E}" type="sibTrans" cxnId="{D9A953B3-2662-DD44-A5E4-32A28FA9B3E8}">
      <dgm:prSet/>
      <dgm:spPr/>
      <dgm:t>
        <a:bodyPr/>
        <a:lstStyle/>
        <a:p>
          <a:endParaRPr lang="en-US"/>
        </a:p>
      </dgm:t>
    </dgm:pt>
    <dgm:pt modelId="{131AAA2E-CE54-0544-AF4D-65204FA00EA5}">
      <dgm:prSet phldrT="[Text]"/>
      <dgm:spPr>
        <a:xfrm rot="10800000">
          <a:off x="1850284" y="3008380"/>
          <a:ext cx="6196217" cy="1158333"/>
        </a:xfrm>
      </dgm:spPr>
      <dgm:t>
        <a:bodyPr/>
        <a:lstStyle/>
        <a:p>
          <a:r>
            <a:rPr lang="fr-CA" dirty="0" smtClean="0"/>
            <a:t>A la différence des photons, elles ont une masse.</a:t>
          </a:r>
          <a:endParaRPr lang="fr-FR" noProof="0" dirty="0"/>
        </a:p>
      </dgm:t>
    </dgm:pt>
    <dgm:pt modelId="{51112B05-2CAA-BF4E-95D0-164E88A848EE}" type="parTrans" cxnId="{A2C60D8D-94E7-A840-B4F4-8BD8547712EA}">
      <dgm:prSet/>
      <dgm:spPr/>
      <dgm:t>
        <a:bodyPr/>
        <a:lstStyle/>
        <a:p>
          <a:endParaRPr lang="en-US"/>
        </a:p>
      </dgm:t>
    </dgm:pt>
    <dgm:pt modelId="{80D1B0DC-3C91-DE4E-9D56-A18BD7726F4A}" type="sibTrans" cxnId="{A2C60D8D-94E7-A840-B4F4-8BD8547712EA}">
      <dgm:prSet/>
      <dgm:spPr/>
      <dgm:t>
        <a:bodyPr/>
        <a:lstStyle/>
        <a:p>
          <a:endParaRPr lang="en-US"/>
        </a:p>
      </dgm:t>
    </dgm:pt>
    <dgm:pt modelId="{587658C8-30B0-0549-827C-66D33366F118}">
      <dgm:prSet phldrT="[Text]"/>
      <dgm:spPr>
        <a:xfrm rot="10800000">
          <a:off x="1850284" y="1504276"/>
          <a:ext cx="6196217" cy="1158333"/>
        </a:xfrm>
      </dgm:spPr>
      <dgm:t>
        <a:bodyPr/>
        <a:lstStyle/>
        <a:p>
          <a:r>
            <a:rPr lang="fr-CA" dirty="0" smtClean="0"/>
            <a:t>Particule la plus abondante après les photons.</a:t>
          </a:r>
          <a:endParaRPr lang="fr-FR" noProof="0" dirty="0"/>
        </a:p>
      </dgm:t>
    </dgm:pt>
    <dgm:pt modelId="{B3B2E669-11D5-674A-A772-4957DE2954EF}" type="sibTrans" cxnId="{7710A376-4DD8-A14A-8FB1-83BF70E8715E}">
      <dgm:prSet/>
      <dgm:spPr/>
      <dgm:t>
        <a:bodyPr/>
        <a:lstStyle/>
        <a:p>
          <a:endParaRPr lang="en-US"/>
        </a:p>
      </dgm:t>
    </dgm:pt>
    <dgm:pt modelId="{6B183CD6-93EE-BB47-929E-1AADA867646A}" type="parTrans" cxnId="{7710A376-4DD8-A14A-8FB1-83BF70E8715E}">
      <dgm:prSet/>
      <dgm:spPr/>
      <dgm:t>
        <a:bodyPr/>
        <a:lstStyle/>
        <a:p>
          <a:endParaRPr lang="en-US"/>
        </a:p>
      </dgm:t>
    </dgm:pt>
    <dgm:pt modelId="{D3D5AFED-8C0B-DE4D-B764-0BA3073D7B28}" type="pres">
      <dgm:prSet presAssocID="{F03A1FE1-943E-334A-B0B7-CCDCD6100B35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AF9A0C-2EA5-A040-B790-B7A1053BE11E}" type="pres">
      <dgm:prSet presAssocID="{97FE844B-ACF4-B745-9C6B-10A75D39E1E5}" presName="composite" presStyleCnt="0"/>
      <dgm:spPr/>
    </dgm:pt>
    <dgm:pt modelId="{D4E5D519-D68E-D54A-8075-11A289B7316B}" type="pres">
      <dgm:prSet presAssocID="{97FE844B-ACF4-B745-9C6B-10A75D39E1E5}" presName="imgShp" presStyleLbl="fgImgPlace1" presStyleIdx="0" presStyleCnt="3"/>
      <dgm:spPr>
        <a:xfrm>
          <a:off x="1271118" y="172"/>
          <a:ext cx="1158333" cy="1158333"/>
        </a:xfrm>
        <a:solidFill>
          <a:srgbClr val="0070C0"/>
        </a:solidFill>
      </dgm:spPr>
    </dgm:pt>
    <dgm:pt modelId="{318DBEB7-8673-A848-848A-F000D196781F}" type="pres">
      <dgm:prSet presAssocID="{97FE844B-ACF4-B745-9C6B-10A75D39E1E5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6C0CC9-69A0-C942-8E53-1A7DE41A0955}" type="pres">
      <dgm:prSet presAssocID="{D1B58CC9-8749-4643-974A-AA73A3038F9E}" presName="spacing" presStyleCnt="0"/>
      <dgm:spPr/>
    </dgm:pt>
    <dgm:pt modelId="{18D66BE0-8737-844A-880A-1E842CC2F5E2}" type="pres">
      <dgm:prSet presAssocID="{587658C8-30B0-0549-827C-66D33366F118}" presName="composite" presStyleCnt="0"/>
      <dgm:spPr/>
    </dgm:pt>
    <dgm:pt modelId="{1F91C339-1899-794E-BF4C-79FDAFFA24BC}" type="pres">
      <dgm:prSet presAssocID="{587658C8-30B0-0549-827C-66D33366F118}" presName="imgShp" presStyleLbl="fgImgPlace1" presStyleIdx="1" presStyleCnt="3"/>
      <dgm:spPr>
        <a:xfrm>
          <a:off x="1271118" y="1504276"/>
          <a:ext cx="1158333" cy="1158333"/>
        </a:xfrm>
        <a:solidFill>
          <a:srgbClr val="0070C0"/>
        </a:solidFill>
      </dgm:spPr>
    </dgm:pt>
    <dgm:pt modelId="{C3462907-A105-0840-A6F6-CE116C2A40EA}" type="pres">
      <dgm:prSet presAssocID="{587658C8-30B0-0549-827C-66D33366F11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ED6684-37B9-6B49-9605-327092D04A25}" type="pres">
      <dgm:prSet presAssocID="{B3B2E669-11D5-674A-A772-4957DE2954EF}" presName="spacing" presStyleCnt="0"/>
      <dgm:spPr/>
    </dgm:pt>
    <dgm:pt modelId="{82699900-57FF-D549-9A61-2598200F759B}" type="pres">
      <dgm:prSet presAssocID="{131AAA2E-CE54-0544-AF4D-65204FA00EA5}" presName="composite" presStyleCnt="0"/>
      <dgm:spPr/>
    </dgm:pt>
    <dgm:pt modelId="{E6DAFB1F-1E7D-ED4E-878A-94861F488635}" type="pres">
      <dgm:prSet presAssocID="{131AAA2E-CE54-0544-AF4D-65204FA00EA5}" presName="imgShp" presStyleLbl="fgImgPlace1" presStyleIdx="2" presStyleCnt="3"/>
      <dgm:spPr>
        <a:xfrm>
          <a:off x="1271118" y="3008380"/>
          <a:ext cx="1158333" cy="1158333"/>
        </a:xfrm>
        <a:solidFill>
          <a:srgbClr val="0070C0"/>
        </a:solidFill>
      </dgm:spPr>
    </dgm:pt>
    <dgm:pt modelId="{3C2A972B-896D-BC43-84AE-82EA47857155}" type="pres">
      <dgm:prSet presAssocID="{131AAA2E-CE54-0544-AF4D-65204FA00EA5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C60D8D-94E7-A840-B4F4-8BD8547712EA}" srcId="{F03A1FE1-943E-334A-B0B7-CCDCD6100B35}" destId="{131AAA2E-CE54-0544-AF4D-65204FA00EA5}" srcOrd="2" destOrd="0" parTransId="{51112B05-2CAA-BF4E-95D0-164E88A848EE}" sibTransId="{80D1B0DC-3C91-DE4E-9D56-A18BD7726F4A}"/>
    <dgm:cxn modelId="{D9A953B3-2662-DD44-A5E4-32A28FA9B3E8}" srcId="{F03A1FE1-943E-334A-B0B7-CCDCD6100B35}" destId="{97FE844B-ACF4-B745-9C6B-10A75D39E1E5}" srcOrd="0" destOrd="0" parTransId="{8F4F95F4-F78C-2C48-8FEE-F784574C0B7B}" sibTransId="{D1B58CC9-8749-4643-974A-AA73A3038F9E}"/>
    <dgm:cxn modelId="{6CD210BC-1FF9-FF42-8C58-92301B27F4D9}" type="presOf" srcId="{97FE844B-ACF4-B745-9C6B-10A75D39E1E5}" destId="{318DBEB7-8673-A848-848A-F000D196781F}" srcOrd="0" destOrd="0" presId="urn:microsoft.com/office/officeart/2005/8/layout/vList3"/>
    <dgm:cxn modelId="{A38CEA82-42F1-034B-81AC-B5A701D3A732}" type="presOf" srcId="{F03A1FE1-943E-334A-B0B7-CCDCD6100B35}" destId="{D3D5AFED-8C0B-DE4D-B764-0BA3073D7B28}" srcOrd="0" destOrd="0" presId="urn:microsoft.com/office/officeart/2005/8/layout/vList3"/>
    <dgm:cxn modelId="{F8399BF0-C3B0-A544-9444-CF23A2383175}" type="presOf" srcId="{587658C8-30B0-0549-827C-66D33366F118}" destId="{C3462907-A105-0840-A6F6-CE116C2A40EA}" srcOrd="0" destOrd="0" presId="urn:microsoft.com/office/officeart/2005/8/layout/vList3"/>
    <dgm:cxn modelId="{64DC8470-3600-124A-8115-1AE9A5FFD0A9}" type="presOf" srcId="{131AAA2E-CE54-0544-AF4D-65204FA00EA5}" destId="{3C2A972B-896D-BC43-84AE-82EA47857155}" srcOrd="0" destOrd="0" presId="urn:microsoft.com/office/officeart/2005/8/layout/vList3"/>
    <dgm:cxn modelId="{7710A376-4DD8-A14A-8FB1-83BF70E8715E}" srcId="{F03A1FE1-943E-334A-B0B7-CCDCD6100B35}" destId="{587658C8-30B0-0549-827C-66D33366F118}" srcOrd="1" destOrd="0" parTransId="{6B183CD6-93EE-BB47-929E-1AADA867646A}" sibTransId="{B3B2E669-11D5-674A-A772-4957DE2954EF}"/>
    <dgm:cxn modelId="{D87A8E0A-ADE7-3D4C-AFE6-39944079B055}" type="presParOf" srcId="{D3D5AFED-8C0B-DE4D-B764-0BA3073D7B28}" destId="{E8AF9A0C-2EA5-A040-B790-B7A1053BE11E}" srcOrd="0" destOrd="0" presId="urn:microsoft.com/office/officeart/2005/8/layout/vList3"/>
    <dgm:cxn modelId="{1E9B4005-19C2-FA4F-A1A9-9A0DC0C996F8}" type="presParOf" srcId="{E8AF9A0C-2EA5-A040-B790-B7A1053BE11E}" destId="{D4E5D519-D68E-D54A-8075-11A289B7316B}" srcOrd="0" destOrd="0" presId="urn:microsoft.com/office/officeart/2005/8/layout/vList3"/>
    <dgm:cxn modelId="{248C87AD-B85E-C14E-90B6-3BCB1441E38C}" type="presParOf" srcId="{E8AF9A0C-2EA5-A040-B790-B7A1053BE11E}" destId="{318DBEB7-8673-A848-848A-F000D196781F}" srcOrd="1" destOrd="0" presId="urn:microsoft.com/office/officeart/2005/8/layout/vList3"/>
    <dgm:cxn modelId="{3F9352BD-DAD7-1F4E-B27B-225F49EB0B1F}" type="presParOf" srcId="{D3D5AFED-8C0B-DE4D-B764-0BA3073D7B28}" destId="{036C0CC9-69A0-C942-8E53-1A7DE41A0955}" srcOrd="1" destOrd="0" presId="urn:microsoft.com/office/officeart/2005/8/layout/vList3"/>
    <dgm:cxn modelId="{002A6B5D-225C-E049-AEAE-9ECB15250704}" type="presParOf" srcId="{D3D5AFED-8C0B-DE4D-B764-0BA3073D7B28}" destId="{18D66BE0-8737-844A-880A-1E842CC2F5E2}" srcOrd="2" destOrd="0" presId="urn:microsoft.com/office/officeart/2005/8/layout/vList3"/>
    <dgm:cxn modelId="{CEA088F9-C48F-2548-BE47-98DC35A9B777}" type="presParOf" srcId="{18D66BE0-8737-844A-880A-1E842CC2F5E2}" destId="{1F91C339-1899-794E-BF4C-79FDAFFA24BC}" srcOrd="0" destOrd="0" presId="urn:microsoft.com/office/officeart/2005/8/layout/vList3"/>
    <dgm:cxn modelId="{49DF9F4F-4E37-1F4D-854E-C75D64C6161A}" type="presParOf" srcId="{18D66BE0-8737-844A-880A-1E842CC2F5E2}" destId="{C3462907-A105-0840-A6F6-CE116C2A40EA}" srcOrd="1" destOrd="0" presId="urn:microsoft.com/office/officeart/2005/8/layout/vList3"/>
    <dgm:cxn modelId="{4F2D8170-F766-294E-BAD6-D190844353C5}" type="presParOf" srcId="{D3D5AFED-8C0B-DE4D-B764-0BA3073D7B28}" destId="{4CED6684-37B9-6B49-9605-327092D04A25}" srcOrd="3" destOrd="0" presId="urn:microsoft.com/office/officeart/2005/8/layout/vList3"/>
    <dgm:cxn modelId="{E54841EB-8AE8-F447-9C23-8FB4C260766D}" type="presParOf" srcId="{D3D5AFED-8C0B-DE4D-B764-0BA3073D7B28}" destId="{82699900-57FF-D549-9A61-2598200F759B}" srcOrd="4" destOrd="0" presId="urn:microsoft.com/office/officeart/2005/8/layout/vList3"/>
    <dgm:cxn modelId="{956F17E8-1855-1845-AF78-FB5DE29F67D1}" type="presParOf" srcId="{82699900-57FF-D549-9A61-2598200F759B}" destId="{E6DAFB1F-1E7D-ED4E-878A-94861F488635}" srcOrd="0" destOrd="0" presId="urn:microsoft.com/office/officeart/2005/8/layout/vList3"/>
    <dgm:cxn modelId="{BC14D843-7DC2-A040-A51E-11713887F1F7}" type="presParOf" srcId="{82699900-57FF-D549-9A61-2598200F759B}" destId="{3C2A972B-896D-BC43-84AE-82EA4785715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DBEB7-8673-A848-848A-F000D196781F}">
      <dsp:nvSpPr>
        <dsp:cNvPr id="0" name=""/>
        <dsp:cNvSpPr/>
      </dsp:nvSpPr>
      <dsp:spPr>
        <a:xfrm rot="10800000">
          <a:off x="2005645" y="2599"/>
          <a:ext cx="6320789" cy="165426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9487" tIns="110490" rIns="206248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900" kern="1200" dirty="0" smtClean="0"/>
            <a:t>Le neutrino est une particule élémentaire du modèle standard de la physique des particules.</a:t>
          </a:r>
          <a:endParaRPr lang="en-US" sz="2900" kern="1200" dirty="0"/>
        </a:p>
      </dsp:txBody>
      <dsp:txXfrm rot="10800000">
        <a:off x="2419212" y="2599"/>
        <a:ext cx="5907222" cy="1654269"/>
      </dsp:txXfrm>
    </dsp:sp>
    <dsp:sp modelId="{D4E5D519-D68E-D54A-8075-11A289B7316B}">
      <dsp:nvSpPr>
        <dsp:cNvPr id="0" name=""/>
        <dsp:cNvSpPr/>
      </dsp:nvSpPr>
      <dsp:spPr>
        <a:xfrm>
          <a:off x="1178511" y="2599"/>
          <a:ext cx="1654269" cy="1654269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462907-A105-0840-A6F6-CE116C2A40EA}">
      <dsp:nvSpPr>
        <dsp:cNvPr id="0" name=""/>
        <dsp:cNvSpPr/>
      </dsp:nvSpPr>
      <dsp:spPr>
        <a:xfrm rot="10800000">
          <a:off x="2005645" y="2150680"/>
          <a:ext cx="6320789" cy="165426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9487" tIns="110490" rIns="206248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900" kern="1200" dirty="0" smtClean="0"/>
            <a:t>Particule la plus abondante après les photons.</a:t>
          </a:r>
          <a:endParaRPr lang="fr-FR" sz="2900" kern="1200" noProof="0" dirty="0"/>
        </a:p>
      </dsp:txBody>
      <dsp:txXfrm rot="10800000">
        <a:off x="2419212" y="2150680"/>
        <a:ext cx="5907222" cy="1654269"/>
      </dsp:txXfrm>
    </dsp:sp>
    <dsp:sp modelId="{1F91C339-1899-794E-BF4C-79FDAFFA24BC}">
      <dsp:nvSpPr>
        <dsp:cNvPr id="0" name=""/>
        <dsp:cNvSpPr/>
      </dsp:nvSpPr>
      <dsp:spPr>
        <a:xfrm>
          <a:off x="1178511" y="2150680"/>
          <a:ext cx="1654269" cy="1654269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C2A972B-896D-BC43-84AE-82EA47857155}">
      <dsp:nvSpPr>
        <dsp:cNvPr id="0" name=""/>
        <dsp:cNvSpPr/>
      </dsp:nvSpPr>
      <dsp:spPr>
        <a:xfrm rot="10800000">
          <a:off x="2005645" y="4298761"/>
          <a:ext cx="6320789" cy="165426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9487" tIns="110490" rIns="206248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900" kern="1200" dirty="0" smtClean="0"/>
            <a:t>A la différence des photons, elles ont une masse.</a:t>
          </a:r>
          <a:endParaRPr lang="fr-FR" sz="2900" kern="1200" noProof="0" dirty="0"/>
        </a:p>
      </dsp:txBody>
      <dsp:txXfrm rot="10800000">
        <a:off x="2419212" y="4298761"/>
        <a:ext cx="5907222" cy="1654269"/>
      </dsp:txXfrm>
    </dsp:sp>
    <dsp:sp modelId="{E6DAFB1F-1E7D-ED4E-878A-94861F488635}">
      <dsp:nvSpPr>
        <dsp:cNvPr id="0" name=""/>
        <dsp:cNvSpPr/>
      </dsp:nvSpPr>
      <dsp:spPr>
        <a:xfrm>
          <a:off x="1178511" y="4298761"/>
          <a:ext cx="1654269" cy="1654269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59DE4-99E8-DE43-9886-19CF65B1DEF2}" type="datetimeFigureOut">
              <a:rPr lang="en-US" smtClean="0"/>
              <a:t>3/22/16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DF836-D657-1F44-8AF4-56ABACB60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92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DF836-D657-1F44-8AF4-56ABACB606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9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CA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4C90-E5C6-F446-A3EF-036BEC5356BA}" type="datetimeFigureOut">
              <a:rPr lang="en-US" smtClean="0"/>
              <a:t>3/22/16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6449B-E120-7541-B4E8-B68427C8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6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4C90-E5C6-F446-A3EF-036BEC5356BA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6449B-E120-7541-B4E8-B68427C8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4C90-E5C6-F446-A3EF-036BEC5356BA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6449B-E120-7541-B4E8-B68427C8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94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4C90-E5C6-F446-A3EF-036BEC5356BA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6449B-E120-7541-B4E8-B68427C83C6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926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4C90-E5C6-F446-A3EF-036BEC5356BA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6449B-E120-7541-B4E8-B68427C8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74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CA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CA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4C90-E5C6-F446-A3EF-036BEC5356BA}" type="datetimeFigureOut">
              <a:rPr lang="en-US" smtClean="0"/>
              <a:t>3/22/16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6449B-E120-7541-B4E8-B68427C8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355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CA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CA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CA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4C90-E5C6-F446-A3EF-036BEC5356BA}" type="datetimeFigureOut">
              <a:rPr lang="en-US" smtClean="0"/>
              <a:t>3/22/16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6449B-E120-7541-B4E8-B68427C8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13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4C90-E5C6-F446-A3EF-036BEC5356BA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6449B-E120-7541-B4E8-B68427C8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76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4C90-E5C6-F446-A3EF-036BEC5356BA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6449B-E120-7541-B4E8-B68427C8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4C90-E5C6-F446-A3EF-036BEC5356BA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6449B-E120-7541-B4E8-B68427C8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33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4C90-E5C6-F446-A3EF-036BEC5356BA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6449B-E120-7541-B4E8-B68427C8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7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4C90-E5C6-F446-A3EF-036BEC5356BA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6449B-E120-7541-B4E8-B68427C8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9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4C90-E5C6-F446-A3EF-036BEC5356BA}" type="datetimeFigureOut">
              <a:rPr lang="en-US" smtClean="0"/>
              <a:t>3/22/16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6449B-E120-7541-B4E8-B68427C8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18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4C90-E5C6-F446-A3EF-036BEC5356BA}" type="datetimeFigureOut">
              <a:rPr lang="en-US" smtClean="0"/>
              <a:t>3/22/16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6449B-E120-7541-B4E8-B68427C8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2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4C90-E5C6-F446-A3EF-036BEC5356BA}" type="datetimeFigureOut">
              <a:rPr lang="en-US" smtClean="0"/>
              <a:t>3/22/16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6449B-E120-7541-B4E8-B68427C8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57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4C90-E5C6-F446-A3EF-036BEC5356BA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6449B-E120-7541-B4E8-B68427C8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9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4C90-E5C6-F446-A3EF-036BEC5356BA}" type="datetimeFigureOut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6449B-E120-7541-B4E8-B68427C8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86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7174C90-E5C6-F446-A3EF-036BEC5356BA}" type="datetimeFigureOut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2E6449B-E120-7541-B4E8-B68427C8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01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0629" y="1555667"/>
            <a:ext cx="8847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 smtClean="0"/>
              <a:t>Existe-il quelque chose de plus rapide que la lumière dans le vide ?</a:t>
            </a:r>
            <a:endParaRPr lang="fr-FR" sz="6600" b="1" dirty="0"/>
          </a:p>
        </p:txBody>
      </p:sp>
    </p:spTree>
    <p:extLst>
      <p:ext uri="{BB962C8B-B14F-4D97-AF65-F5344CB8AC3E}">
        <p14:creationId xmlns:p14="http://schemas.microsoft.com/office/powerpoint/2010/main" val="6447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634" y="2327564"/>
            <a:ext cx="8621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200" b="1" dirty="0" smtClean="0"/>
              <a:t>Erreur expérimentale</a:t>
            </a:r>
          </a:p>
        </p:txBody>
      </p:sp>
    </p:spTree>
    <p:extLst>
      <p:ext uri="{BB962C8B-B14F-4D97-AF65-F5344CB8AC3E}">
        <p14:creationId xmlns:p14="http://schemas.microsoft.com/office/powerpoint/2010/main" val="99335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" r="8701"/>
          <a:stretch/>
        </p:blipFill>
        <p:spPr>
          <a:xfrm>
            <a:off x="0" y="510639"/>
            <a:ext cx="9144000" cy="552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886" y="1769423"/>
            <a:ext cx="81583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0" dirty="0" smtClean="0"/>
              <a:t>NON</a:t>
            </a:r>
            <a:endParaRPr lang="en-US" sz="22000" dirty="0"/>
          </a:p>
        </p:txBody>
      </p:sp>
    </p:spTree>
    <p:extLst>
      <p:ext uri="{BB962C8B-B14F-4D97-AF65-F5344CB8AC3E}">
        <p14:creationId xmlns:p14="http://schemas.microsoft.com/office/powerpoint/2010/main" val="113909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42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0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3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9495" cy="6858000"/>
          </a:xfrm>
        </p:spPr>
      </p:pic>
    </p:spTree>
    <p:extLst>
      <p:ext uri="{BB962C8B-B14F-4D97-AF65-F5344CB8AC3E}">
        <p14:creationId xmlns:p14="http://schemas.microsoft.com/office/powerpoint/2010/main" val="167038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255" y="296883"/>
            <a:ext cx="8349095" cy="58800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7200" b="1" dirty="0" smtClean="0">
                <a:latin typeface="Times New Roman" charset="0"/>
                <a:ea typeface="Times New Roman" charset="0"/>
                <a:cs typeface="Times New Roman" charset="0"/>
              </a:rPr>
              <a:t>C = 299</a:t>
            </a:r>
            <a:r>
              <a:rPr lang="en-US" sz="7200" b="1" dirty="0">
                <a:latin typeface="Times New Roman" charset="0"/>
                <a:ea typeface="Times New Roman" charset="0"/>
                <a:cs typeface="Times New Roman" charset="0"/>
              </a:rPr>
              <a:t> 792  </a:t>
            </a:r>
            <a:r>
              <a:rPr lang="en-US" sz="7200" b="1" dirty="0" smtClean="0">
                <a:latin typeface="Times New Roman" charset="0"/>
                <a:ea typeface="Times New Roman" charset="0"/>
                <a:cs typeface="Times New Roman" charset="0"/>
              </a:rPr>
              <a:t>km/s </a:t>
            </a:r>
          </a:p>
          <a:p>
            <a:pPr marL="0" indent="0">
              <a:buNone/>
            </a:pPr>
            <a:endParaRPr lang="en-US" sz="6000" dirty="0" smtClean="0"/>
          </a:p>
          <a:p>
            <a:pPr marL="0" indent="0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4800" dirty="0" smtClean="0"/>
              <a:t>en </a:t>
            </a:r>
            <a:r>
              <a:rPr lang="en-US" sz="4800" dirty="0"/>
              <a:t>1983 par le Bureau international des </a:t>
            </a:r>
            <a:r>
              <a:rPr lang="en-US" sz="4800" dirty="0" err="1"/>
              <a:t>poids</a:t>
            </a:r>
            <a:r>
              <a:rPr lang="en-US" sz="4800" dirty="0"/>
              <a:t> et </a:t>
            </a:r>
            <a:r>
              <a:rPr lang="en-US" sz="4800" dirty="0" err="1"/>
              <a:t>mesures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3864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764953"/>
              </p:ext>
            </p:extLst>
          </p:nvPr>
        </p:nvGraphicFramePr>
        <p:xfrm>
          <a:off x="-445168" y="421106"/>
          <a:ext cx="9504947" cy="5955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08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0"/>
            <a:ext cx="6276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5686275_mp4_h264_aac_hq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567" y="709863"/>
            <a:ext cx="8705927" cy="499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0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398" y="0"/>
            <a:ext cx="7886700" cy="75798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 smtClean="0"/>
              <a:t>Les Neutrinos 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387" y="1034716"/>
            <a:ext cx="8336478" cy="5556089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fr-CA" sz="4000" u="sng" dirty="0" smtClean="0"/>
              <a:t>Vitesse des Neutrinos </a:t>
            </a:r>
            <a:r>
              <a:rPr lang="fr-CA" sz="4000" dirty="0" smtClean="0"/>
              <a:t>= </a:t>
            </a:r>
          </a:p>
          <a:p>
            <a:pPr marL="0" indent="0" algn="ctr">
              <a:buNone/>
            </a:pPr>
            <a:r>
              <a:rPr lang="fr-CA" sz="5400" b="1" dirty="0" smtClean="0"/>
              <a:t>299 798 km/s</a:t>
            </a:r>
          </a:p>
          <a:p>
            <a:pPr marL="0" indent="0" algn="ctr">
              <a:buNone/>
            </a:pPr>
            <a:endParaRPr lang="fr-CA" sz="5400" b="1" dirty="0" smtClean="0"/>
          </a:p>
          <a:p>
            <a:pPr marL="0" indent="0" algn="ctr">
              <a:lnSpc>
                <a:spcPct val="120000"/>
              </a:lnSpc>
              <a:buNone/>
            </a:pPr>
            <a:r>
              <a:rPr lang="fr-CA" sz="4400" dirty="0"/>
              <a:t>D</a:t>
            </a:r>
            <a:r>
              <a:rPr lang="fr-CA" sz="4400" dirty="0" smtClean="0"/>
              <a:t>es neutrinos sont émis par l'accélérateur de particules du CERN, en Suisse, à 732 km exactement du laboratoire de </a:t>
            </a:r>
            <a:r>
              <a:rPr lang="fr-CA" sz="4400" dirty="0" err="1" smtClean="0"/>
              <a:t>Gran</a:t>
            </a:r>
            <a:r>
              <a:rPr lang="fr-CA" sz="4400" dirty="0" smtClean="0"/>
              <a:t> </a:t>
            </a:r>
            <a:r>
              <a:rPr lang="fr-CA" sz="4400" dirty="0" err="1" smtClean="0"/>
              <a:t>Sasso</a:t>
            </a:r>
            <a:r>
              <a:rPr lang="fr-CA" sz="4400" dirty="0" smtClean="0"/>
              <a:t>. Ces particules traversent alors la croûte terrestre, jusqu'au laboratoire souterrain de </a:t>
            </a:r>
            <a:r>
              <a:rPr lang="fr-CA" sz="4400" dirty="0" err="1" smtClean="0"/>
              <a:t>Gran</a:t>
            </a:r>
            <a:r>
              <a:rPr lang="fr-CA" sz="4400" dirty="0" smtClean="0"/>
              <a:t> </a:t>
            </a:r>
            <a:r>
              <a:rPr lang="fr-CA" sz="4400" dirty="0" err="1" smtClean="0"/>
              <a:t>Sasso</a:t>
            </a:r>
            <a:r>
              <a:rPr lang="fr-CA" sz="4400" dirty="0" smtClean="0"/>
              <a:t>, où ils sont alors détectés.</a:t>
            </a:r>
            <a:endParaRPr lang="fr-CA" sz="4400" b="1" dirty="0"/>
          </a:p>
        </p:txBody>
      </p:sp>
    </p:spTree>
    <p:extLst>
      <p:ext uri="{BB962C8B-B14F-4D97-AF65-F5344CB8AC3E}">
        <p14:creationId xmlns:p14="http://schemas.microsoft.com/office/powerpoint/2010/main" val="210104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4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0"/>
            <a:ext cx="5900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6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3236</TotalTime>
  <Words>108</Words>
  <Application>Microsoft Macintosh PowerPoint</Application>
  <PresentationFormat>On-screen Show (4:3)</PresentationFormat>
  <Paragraphs>17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Times New Roman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 Neutrinos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M'Haimdat</dc:creator>
  <cp:lastModifiedBy>Omar M'Haimdat</cp:lastModifiedBy>
  <cp:revision>29</cp:revision>
  <dcterms:created xsi:type="dcterms:W3CDTF">2016-03-14T19:45:41Z</dcterms:created>
  <dcterms:modified xsi:type="dcterms:W3CDTF">2016-03-22T14:10:21Z</dcterms:modified>
</cp:coreProperties>
</file>